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TT Milks Casual Pie Base" charset="1" panose="02000503030000020003"/>
      <p:regular r:id="rId20"/>
    </p:embeddedFont>
    <p:embeddedFont>
      <p:font typeface="Montserrat" charset="1" panose="000005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2.png" Type="http://schemas.openxmlformats.org/officeDocument/2006/relationships/image"/><Relationship Id="rId12" Target="../media/image23.svg" Type="http://schemas.openxmlformats.org/officeDocument/2006/relationships/image"/><Relationship Id="rId13" Target="../media/image24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96371" y="-327897"/>
            <a:ext cx="2768566" cy="2713195"/>
          </a:xfrm>
          <a:custGeom>
            <a:avLst/>
            <a:gdLst/>
            <a:ahLst/>
            <a:cxnLst/>
            <a:rect r="r" b="b" t="t" l="l"/>
            <a:pathLst>
              <a:path h="2713195" w="2768566">
                <a:moveTo>
                  <a:pt x="0" y="0"/>
                </a:moveTo>
                <a:lnTo>
                  <a:pt x="2768566" y="0"/>
                </a:lnTo>
                <a:lnTo>
                  <a:pt x="2768566" y="2713194"/>
                </a:lnTo>
                <a:lnTo>
                  <a:pt x="0" y="27131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98903" y="2751136"/>
            <a:ext cx="1964476" cy="2461188"/>
          </a:xfrm>
          <a:custGeom>
            <a:avLst/>
            <a:gdLst/>
            <a:ahLst/>
            <a:cxnLst/>
            <a:rect r="r" b="b" t="t" l="l"/>
            <a:pathLst>
              <a:path h="2461188" w="1964476">
                <a:moveTo>
                  <a:pt x="0" y="0"/>
                </a:moveTo>
                <a:lnTo>
                  <a:pt x="1964476" y="0"/>
                </a:lnTo>
                <a:lnTo>
                  <a:pt x="1964476" y="2461188"/>
                </a:lnTo>
                <a:lnTo>
                  <a:pt x="0" y="24611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496371" y="2588588"/>
            <a:ext cx="2637737" cy="2441105"/>
          </a:xfrm>
          <a:custGeom>
            <a:avLst/>
            <a:gdLst/>
            <a:ahLst/>
            <a:cxnLst/>
            <a:rect r="r" b="b" t="t" l="l"/>
            <a:pathLst>
              <a:path h="2441105" w="2637737">
                <a:moveTo>
                  <a:pt x="2637737" y="0"/>
                </a:moveTo>
                <a:lnTo>
                  <a:pt x="0" y="0"/>
                </a:lnTo>
                <a:lnTo>
                  <a:pt x="0" y="2441105"/>
                </a:lnTo>
                <a:lnTo>
                  <a:pt x="2637737" y="2441105"/>
                </a:lnTo>
                <a:lnTo>
                  <a:pt x="263773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49959" y="5352900"/>
            <a:ext cx="1784173" cy="1947014"/>
          </a:xfrm>
          <a:custGeom>
            <a:avLst/>
            <a:gdLst/>
            <a:ahLst/>
            <a:cxnLst/>
            <a:rect r="r" b="b" t="t" l="l"/>
            <a:pathLst>
              <a:path h="1947014" w="1784173">
                <a:moveTo>
                  <a:pt x="0" y="0"/>
                </a:moveTo>
                <a:lnTo>
                  <a:pt x="1784174" y="0"/>
                </a:lnTo>
                <a:lnTo>
                  <a:pt x="1784174" y="1947014"/>
                </a:lnTo>
                <a:lnTo>
                  <a:pt x="0" y="19470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49959" y="7623121"/>
            <a:ext cx="2391324" cy="3296312"/>
          </a:xfrm>
          <a:custGeom>
            <a:avLst/>
            <a:gdLst/>
            <a:ahLst/>
            <a:cxnLst/>
            <a:rect r="r" b="b" t="t" l="l"/>
            <a:pathLst>
              <a:path h="3296312" w="2391324">
                <a:moveTo>
                  <a:pt x="0" y="0"/>
                </a:moveTo>
                <a:lnTo>
                  <a:pt x="2391325" y="0"/>
                </a:lnTo>
                <a:lnTo>
                  <a:pt x="2391325" y="3296312"/>
                </a:lnTo>
                <a:lnTo>
                  <a:pt x="0" y="329631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13975" y="8556748"/>
            <a:ext cx="3890650" cy="2362686"/>
          </a:xfrm>
          <a:custGeom>
            <a:avLst/>
            <a:gdLst/>
            <a:ahLst/>
            <a:cxnLst/>
            <a:rect r="r" b="b" t="t" l="l"/>
            <a:pathLst>
              <a:path h="2362686" w="3890650">
                <a:moveTo>
                  <a:pt x="0" y="0"/>
                </a:moveTo>
                <a:lnTo>
                  <a:pt x="3890650" y="0"/>
                </a:lnTo>
                <a:lnTo>
                  <a:pt x="3890650" y="2362685"/>
                </a:lnTo>
                <a:lnTo>
                  <a:pt x="0" y="236268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259553" y="5605188"/>
            <a:ext cx="3043175" cy="2489871"/>
          </a:xfrm>
          <a:custGeom>
            <a:avLst/>
            <a:gdLst/>
            <a:ahLst/>
            <a:cxnLst/>
            <a:rect r="r" b="b" t="t" l="l"/>
            <a:pathLst>
              <a:path h="2489871" w="3043175">
                <a:moveTo>
                  <a:pt x="0" y="0"/>
                </a:moveTo>
                <a:lnTo>
                  <a:pt x="3043176" y="0"/>
                </a:lnTo>
                <a:lnTo>
                  <a:pt x="3043176" y="2489871"/>
                </a:lnTo>
                <a:lnTo>
                  <a:pt x="0" y="248987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183384" y="-429543"/>
            <a:ext cx="2579995" cy="2787814"/>
          </a:xfrm>
          <a:custGeom>
            <a:avLst/>
            <a:gdLst/>
            <a:ahLst/>
            <a:cxnLst/>
            <a:rect r="r" b="b" t="t" l="l"/>
            <a:pathLst>
              <a:path h="2787814" w="2579995">
                <a:moveTo>
                  <a:pt x="0" y="0"/>
                </a:moveTo>
                <a:lnTo>
                  <a:pt x="2579995" y="0"/>
                </a:lnTo>
                <a:lnTo>
                  <a:pt x="2579995" y="2787814"/>
                </a:lnTo>
                <a:lnTo>
                  <a:pt x="0" y="278781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947318" y="4064108"/>
            <a:ext cx="12393364" cy="2491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910"/>
              </a:lnSpc>
              <a:spcBef>
                <a:spcPct val="0"/>
              </a:spcBef>
            </a:pPr>
            <a:r>
              <a:rPr lang="en-US" sz="7565">
                <a:solidFill>
                  <a:srgbClr val="FFFFF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Deep Learning - Bonus Project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375759" y="6830944"/>
            <a:ext cx="9649401" cy="1527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1"/>
              </a:lnSpc>
            </a:pPr>
            <a:r>
              <a:rPr lang="en-US" sz="4619">
                <a:solidFill>
                  <a:srgbClr val="FFFFF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Submit by: </a:t>
            </a:r>
          </a:p>
          <a:p>
            <a:pPr algn="ctr" marL="0" indent="0" lvl="0">
              <a:lnSpc>
                <a:spcPts val="6051"/>
              </a:lnSpc>
            </a:pPr>
            <a:r>
              <a:rPr lang="en-US" sz="4619">
                <a:solidFill>
                  <a:srgbClr val="FFFFF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Itamar Babai , Dotan Danino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4882" y="2512064"/>
            <a:ext cx="6085758" cy="6746236"/>
          </a:xfrm>
          <a:custGeom>
            <a:avLst/>
            <a:gdLst/>
            <a:ahLst/>
            <a:cxnLst/>
            <a:rect r="r" b="b" t="t" l="l"/>
            <a:pathLst>
              <a:path h="6746236" w="6085758">
                <a:moveTo>
                  <a:pt x="0" y="0"/>
                </a:moveTo>
                <a:lnTo>
                  <a:pt x="6085758" y="0"/>
                </a:lnTo>
                <a:lnTo>
                  <a:pt x="6085758" y="6746236"/>
                </a:lnTo>
                <a:lnTo>
                  <a:pt x="0" y="67462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541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170255" y="2466327"/>
            <a:ext cx="6220517" cy="6830726"/>
          </a:xfrm>
          <a:custGeom>
            <a:avLst/>
            <a:gdLst/>
            <a:ahLst/>
            <a:cxnLst/>
            <a:rect r="r" b="b" t="t" l="l"/>
            <a:pathLst>
              <a:path h="6830726" w="6220517">
                <a:moveTo>
                  <a:pt x="0" y="0"/>
                </a:moveTo>
                <a:lnTo>
                  <a:pt x="6220517" y="0"/>
                </a:lnTo>
                <a:lnTo>
                  <a:pt x="6220517" y="6830725"/>
                </a:lnTo>
                <a:lnTo>
                  <a:pt x="0" y="68307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9273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958020" y="45720"/>
            <a:ext cx="11566143" cy="982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6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Third &amp; fourth attempts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58020" y="981075"/>
            <a:ext cx="1477494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99"/>
              </a:lnSpc>
              <a:spcBef>
                <a:spcPct val="0"/>
              </a:spcBef>
            </a:pPr>
            <a:r>
              <a:rPr lang="en-US" sz="3999" spc="2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Third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54992" y="1692914"/>
            <a:ext cx="4196917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499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Learning rate = 0.001</a:t>
            </a:r>
          </a:p>
          <a:p>
            <a:pPr algn="l" marL="0" indent="0" lvl="0">
              <a:lnSpc>
                <a:spcPts val="3374"/>
              </a:lnSpc>
              <a:spcBef>
                <a:spcPct val="0"/>
              </a:spcBef>
            </a:pPr>
            <a:r>
              <a:rPr lang="en-US" sz="2499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num of epochs = 20000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161373" y="981075"/>
            <a:ext cx="2334746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99"/>
              </a:lnSpc>
              <a:spcBef>
                <a:spcPct val="0"/>
              </a:spcBef>
            </a:pPr>
            <a:r>
              <a:rPr lang="en-US" sz="3999" spc="2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Fourth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74251" y="1647176"/>
            <a:ext cx="4426912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499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Learning rate = 0.001</a:t>
            </a:r>
          </a:p>
          <a:p>
            <a:pPr algn="l" marL="0" indent="0" lvl="0">
              <a:lnSpc>
                <a:spcPts val="3374"/>
              </a:lnSpc>
              <a:spcBef>
                <a:spcPct val="0"/>
              </a:spcBef>
            </a:pPr>
            <a:r>
              <a:rPr lang="en-US" sz="2499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num of epochs = 30000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8504" y="9229725"/>
            <a:ext cx="7416841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74"/>
              </a:lnSpc>
              <a:spcBef>
                <a:spcPct val="0"/>
              </a:spcBef>
            </a:pPr>
            <a:r>
              <a:rPr lang="en-US" sz="2499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 changed to MSE but the result was worser so we stay with BCE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70255" y="9229725"/>
            <a:ext cx="8336820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74"/>
              </a:lnSpc>
              <a:spcBef>
                <a:spcPct val="0"/>
              </a:spcBef>
            </a:pPr>
            <a:r>
              <a:rPr lang="en-US" sz="2499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OUR Final Model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961092"/>
            <a:ext cx="8176319" cy="1973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6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Fully connected Neural Network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114925"/>
            <a:ext cx="15979697" cy="249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374"/>
              </a:lnSpc>
              <a:buFont typeface="Arial"/>
              <a:buChar char="•"/>
            </a:pPr>
            <a:r>
              <a:rPr lang="en-US" sz="2499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init: We first of all used bag of words because the model can receive only numerical feature. To save memory and time we set a limit of 20,000 words in the vocabulary (we took only the most populars)</a:t>
            </a:r>
          </a:p>
          <a:p>
            <a:pPr algn="l" marL="539749" indent="-269875" lvl="1">
              <a:lnSpc>
                <a:spcPts val="3374"/>
              </a:lnSpc>
              <a:buFont typeface="Arial"/>
              <a:buChar char="•"/>
            </a:pPr>
            <a:r>
              <a:rPr lang="en-US" sz="2499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presentation: we presented each sample as numerical vector each number tell how many time each word appears in the sentence.</a:t>
            </a:r>
          </a:p>
          <a:p>
            <a:pPr algn="l" marL="539749" indent="-269875" lvl="1">
              <a:lnSpc>
                <a:spcPts val="3374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model: we used MLP model like the example from the class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6236" y="3053417"/>
            <a:ext cx="8941064" cy="6204883"/>
          </a:xfrm>
          <a:custGeom>
            <a:avLst/>
            <a:gdLst/>
            <a:ahLst/>
            <a:cxnLst/>
            <a:rect r="r" b="b" t="t" l="l"/>
            <a:pathLst>
              <a:path h="6204883" w="8941064">
                <a:moveTo>
                  <a:pt x="0" y="0"/>
                </a:moveTo>
                <a:lnTo>
                  <a:pt x="8941063" y="0"/>
                </a:lnTo>
                <a:lnTo>
                  <a:pt x="8941063" y="6204883"/>
                </a:lnTo>
                <a:lnTo>
                  <a:pt x="0" y="62048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170255" y="3053417"/>
            <a:ext cx="7089045" cy="6175292"/>
          </a:xfrm>
          <a:custGeom>
            <a:avLst/>
            <a:gdLst/>
            <a:ahLst/>
            <a:cxnLst/>
            <a:rect r="r" b="b" t="t" l="l"/>
            <a:pathLst>
              <a:path h="6175292" w="7089045">
                <a:moveTo>
                  <a:pt x="0" y="0"/>
                </a:moveTo>
                <a:lnTo>
                  <a:pt x="7089045" y="0"/>
                </a:lnTo>
                <a:lnTo>
                  <a:pt x="7089045" y="6175292"/>
                </a:lnTo>
                <a:lnTo>
                  <a:pt x="0" y="61752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9689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251909" y="-76200"/>
            <a:ext cx="3516333" cy="982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6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MOdels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58020" y="681037"/>
            <a:ext cx="1477494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99"/>
              </a:lnSpc>
              <a:spcBef>
                <a:spcPct val="0"/>
              </a:spcBef>
            </a:pPr>
            <a:r>
              <a:rPr lang="en-US" sz="3999" spc="2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First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70255" y="1300163"/>
            <a:ext cx="8850273" cy="249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499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self.linear1 = nn.Linear(input_dim, 128)</a:t>
            </a:r>
          </a:p>
          <a:p>
            <a:pPr algn="l">
              <a:lnSpc>
                <a:spcPts val="3374"/>
              </a:lnSpc>
            </a:pPr>
            <a:r>
              <a:rPr lang="en-US" sz="2499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self.linear2 = nn.Linear(128, 32)</a:t>
            </a:r>
          </a:p>
          <a:p>
            <a:pPr algn="l">
              <a:lnSpc>
                <a:spcPts val="3374"/>
              </a:lnSpc>
            </a:pPr>
            <a:r>
              <a:rPr lang="en-US" sz="2499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self.linear3 = nn.Linear(32, 1)</a:t>
            </a:r>
          </a:p>
          <a:p>
            <a:pPr algn="l">
              <a:lnSpc>
                <a:spcPts val="3374"/>
              </a:lnSpc>
            </a:pPr>
            <a:r>
              <a:rPr lang="en-US" sz="2499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Optimizer = ADAM , num of epochs =20</a:t>
            </a:r>
          </a:p>
          <a:p>
            <a:pPr algn="l">
              <a:lnSpc>
                <a:spcPts val="3374"/>
              </a:lnSpc>
            </a:pPr>
          </a:p>
          <a:p>
            <a:pPr algn="l" marL="0" indent="0" lvl="0">
              <a:lnSpc>
                <a:spcPts val="3374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2260645" y="681037"/>
            <a:ext cx="2334746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99"/>
              </a:lnSpc>
              <a:spcBef>
                <a:spcPct val="0"/>
              </a:spcBef>
            </a:pPr>
            <a:r>
              <a:rPr lang="en-US" sz="3999" spc="2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Second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8504" y="9229725"/>
            <a:ext cx="8336820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74"/>
              </a:lnSpc>
              <a:spcBef>
                <a:spcPct val="0"/>
              </a:spcBef>
            </a:pPr>
            <a:r>
              <a:rPr lang="en-US" sz="2499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 can see with those parameters the model worser than the previous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5051" y="1300163"/>
            <a:ext cx="8850273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499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self.linear1 = nn.Linear(input_dim, 128)</a:t>
            </a:r>
          </a:p>
          <a:p>
            <a:pPr algn="l">
              <a:lnSpc>
                <a:spcPts val="3374"/>
              </a:lnSpc>
            </a:pPr>
            <a:r>
              <a:rPr lang="en-US" sz="2499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self.linear2 = nn.Linear(128, 1)</a:t>
            </a:r>
          </a:p>
          <a:p>
            <a:pPr algn="l" marL="0" indent="0" lvl="0">
              <a:lnSpc>
                <a:spcPts val="3374"/>
              </a:lnSpc>
              <a:spcBef>
                <a:spcPct val="0"/>
              </a:spcBef>
            </a:pPr>
            <a:r>
              <a:rPr lang="en-US" sz="2499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Optimizer =  SGD  , Num of epoches = 10000,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46368" y="9229725"/>
            <a:ext cx="8336820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74"/>
              </a:lnSpc>
              <a:spcBef>
                <a:spcPct val="0"/>
              </a:spcBef>
            </a:pPr>
            <a:r>
              <a:rPr lang="en-US" sz="2499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 can see with those parameters the model worser than the previous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99774" y="3295450"/>
            <a:ext cx="13843523" cy="4066535"/>
          </a:xfrm>
          <a:custGeom>
            <a:avLst/>
            <a:gdLst/>
            <a:ahLst/>
            <a:cxnLst/>
            <a:rect r="r" b="b" t="t" l="l"/>
            <a:pathLst>
              <a:path h="4066535" w="13843523">
                <a:moveTo>
                  <a:pt x="0" y="0"/>
                </a:moveTo>
                <a:lnTo>
                  <a:pt x="13843523" y="0"/>
                </a:lnTo>
                <a:lnTo>
                  <a:pt x="13843523" y="4066535"/>
                </a:lnTo>
                <a:lnTo>
                  <a:pt x="0" y="40665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83933" y="962025"/>
            <a:ext cx="7397379" cy="82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5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Conclusions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62085" y="3347085"/>
            <a:ext cx="9963831" cy="3602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160"/>
              </a:lnSpc>
            </a:pPr>
            <a:r>
              <a:rPr lang="en-US" sz="12000">
                <a:solidFill>
                  <a:srgbClr val="FFFFF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Thank you very much!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496371" y="-327897"/>
            <a:ext cx="2768566" cy="2713195"/>
          </a:xfrm>
          <a:custGeom>
            <a:avLst/>
            <a:gdLst/>
            <a:ahLst/>
            <a:cxnLst/>
            <a:rect r="r" b="b" t="t" l="l"/>
            <a:pathLst>
              <a:path h="2713195" w="2768566">
                <a:moveTo>
                  <a:pt x="0" y="0"/>
                </a:moveTo>
                <a:lnTo>
                  <a:pt x="2768566" y="0"/>
                </a:lnTo>
                <a:lnTo>
                  <a:pt x="2768566" y="2713194"/>
                </a:lnTo>
                <a:lnTo>
                  <a:pt x="0" y="27131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798903" y="2751136"/>
            <a:ext cx="1964476" cy="2461188"/>
          </a:xfrm>
          <a:custGeom>
            <a:avLst/>
            <a:gdLst/>
            <a:ahLst/>
            <a:cxnLst/>
            <a:rect r="r" b="b" t="t" l="l"/>
            <a:pathLst>
              <a:path h="2461188" w="1964476">
                <a:moveTo>
                  <a:pt x="0" y="0"/>
                </a:moveTo>
                <a:lnTo>
                  <a:pt x="1964476" y="0"/>
                </a:lnTo>
                <a:lnTo>
                  <a:pt x="1964476" y="2461188"/>
                </a:lnTo>
                <a:lnTo>
                  <a:pt x="0" y="24611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-496371" y="2588588"/>
            <a:ext cx="2637737" cy="2441105"/>
          </a:xfrm>
          <a:custGeom>
            <a:avLst/>
            <a:gdLst/>
            <a:ahLst/>
            <a:cxnLst/>
            <a:rect r="r" b="b" t="t" l="l"/>
            <a:pathLst>
              <a:path h="2441105" w="2637737">
                <a:moveTo>
                  <a:pt x="2637737" y="0"/>
                </a:moveTo>
                <a:lnTo>
                  <a:pt x="0" y="0"/>
                </a:lnTo>
                <a:lnTo>
                  <a:pt x="0" y="2441105"/>
                </a:lnTo>
                <a:lnTo>
                  <a:pt x="2637737" y="2441105"/>
                </a:lnTo>
                <a:lnTo>
                  <a:pt x="263773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49959" y="5352900"/>
            <a:ext cx="1784173" cy="1947014"/>
          </a:xfrm>
          <a:custGeom>
            <a:avLst/>
            <a:gdLst/>
            <a:ahLst/>
            <a:cxnLst/>
            <a:rect r="r" b="b" t="t" l="l"/>
            <a:pathLst>
              <a:path h="1947014" w="1784173">
                <a:moveTo>
                  <a:pt x="0" y="0"/>
                </a:moveTo>
                <a:lnTo>
                  <a:pt x="1784174" y="0"/>
                </a:lnTo>
                <a:lnTo>
                  <a:pt x="1784174" y="1947014"/>
                </a:lnTo>
                <a:lnTo>
                  <a:pt x="0" y="19470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49959" y="7623121"/>
            <a:ext cx="2391324" cy="3296312"/>
          </a:xfrm>
          <a:custGeom>
            <a:avLst/>
            <a:gdLst/>
            <a:ahLst/>
            <a:cxnLst/>
            <a:rect r="r" b="b" t="t" l="l"/>
            <a:pathLst>
              <a:path h="3296312" w="2391324">
                <a:moveTo>
                  <a:pt x="0" y="0"/>
                </a:moveTo>
                <a:lnTo>
                  <a:pt x="2391325" y="0"/>
                </a:lnTo>
                <a:lnTo>
                  <a:pt x="2391325" y="3296312"/>
                </a:lnTo>
                <a:lnTo>
                  <a:pt x="0" y="329631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313975" y="8556748"/>
            <a:ext cx="3890650" cy="2362686"/>
          </a:xfrm>
          <a:custGeom>
            <a:avLst/>
            <a:gdLst/>
            <a:ahLst/>
            <a:cxnLst/>
            <a:rect r="r" b="b" t="t" l="l"/>
            <a:pathLst>
              <a:path h="2362686" w="3890650">
                <a:moveTo>
                  <a:pt x="0" y="0"/>
                </a:moveTo>
                <a:lnTo>
                  <a:pt x="3890650" y="0"/>
                </a:lnTo>
                <a:lnTo>
                  <a:pt x="3890650" y="2362685"/>
                </a:lnTo>
                <a:lnTo>
                  <a:pt x="0" y="236268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259553" y="5605188"/>
            <a:ext cx="3043175" cy="2489871"/>
          </a:xfrm>
          <a:custGeom>
            <a:avLst/>
            <a:gdLst/>
            <a:ahLst/>
            <a:cxnLst/>
            <a:rect r="r" b="b" t="t" l="l"/>
            <a:pathLst>
              <a:path h="2489871" w="3043175">
                <a:moveTo>
                  <a:pt x="0" y="0"/>
                </a:moveTo>
                <a:lnTo>
                  <a:pt x="3043176" y="0"/>
                </a:lnTo>
                <a:lnTo>
                  <a:pt x="3043176" y="2489871"/>
                </a:lnTo>
                <a:lnTo>
                  <a:pt x="0" y="248987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183384" y="-429543"/>
            <a:ext cx="2579995" cy="2787814"/>
          </a:xfrm>
          <a:custGeom>
            <a:avLst/>
            <a:gdLst/>
            <a:ahLst/>
            <a:cxnLst/>
            <a:rect r="r" b="b" t="t" l="l"/>
            <a:pathLst>
              <a:path h="2787814" w="2579995">
                <a:moveTo>
                  <a:pt x="0" y="0"/>
                </a:moveTo>
                <a:lnTo>
                  <a:pt x="2579995" y="0"/>
                </a:lnTo>
                <a:lnTo>
                  <a:pt x="2579995" y="2787814"/>
                </a:lnTo>
                <a:lnTo>
                  <a:pt x="0" y="278781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345891" y="682425"/>
            <a:ext cx="6913409" cy="8382399"/>
            <a:chOff x="-11430" y="-43180"/>
            <a:chExt cx="4028440" cy="4884420"/>
          </a:xfrm>
        </p:grpSpPr>
        <p:sp>
          <p:nvSpPr>
            <p:cNvPr name="Freeform 4" id="4"/>
            <p:cNvSpPr/>
            <p:nvPr/>
          </p:nvSpPr>
          <p:spPr>
            <a:xfrm flipH="false" flipV="false" rot="-6000">
              <a:off x="12679" y="43083"/>
              <a:ext cx="3975832" cy="4801754"/>
            </a:xfrm>
            <a:custGeom>
              <a:avLst/>
              <a:gdLst/>
              <a:ahLst/>
              <a:cxnLst/>
              <a:rect r="r" b="b" t="t" l="l"/>
              <a:pathLst>
                <a:path h="4801754" w="3975832">
                  <a:moveTo>
                    <a:pt x="2230510" y="5596"/>
                  </a:moveTo>
                  <a:cubicBezTo>
                    <a:pt x="2233050" y="5601"/>
                    <a:pt x="2234320" y="5603"/>
                    <a:pt x="2236862" y="4337"/>
                  </a:cubicBezTo>
                  <a:cubicBezTo>
                    <a:pt x="2643343" y="-41943"/>
                    <a:pt x="2931057" y="288759"/>
                    <a:pt x="2851634" y="679781"/>
                  </a:cubicBezTo>
                  <a:cubicBezTo>
                    <a:pt x="2793988" y="964161"/>
                    <a:pt x="2630983" y="1219147"/>
                    <a:pt x="2840069" y="1484942"/>
                  </a:cubicBezTo>
                  <a:cubicBezTo>
                    <a:pt x="2933843" y="1603216"/>
                    <a:pt x="3056875" y="1693601"/>
                    <a:pt x="3159550" y="1805540"/>
                  </a:cubicBezTo>
                  <a:cubicBezTo>
                    <a:pt x="3439690" y="2109560"/>
                    <a:pt x="3243507" y="2454658"/>
                    <a:pt x="3352113" y="2806638"/>
                  </a:cubicBezTo>
                  <a:cubicBezTo>
                    <a:pt x="3374846" y="2879068"/>
                    <a:pt x="3419188" y="2941375"/>
                    <a:pt x="3468616" y="2999882"/>
                  </a:cubicBezTo>
                  <a:cubicBezTo>
                    <a:pt x="3629575" y="3189393"/>
                    <a:pt x="3840138" y="3337080"/>
                    <a:pt x="3926074" y="3579801"/>
                  </a:cubicBezTo>
                  <a:cubicBezTo>
                    <a:pt x="4013276" y="3825063"/>
                    <a:pt x="3983574" y="4106952"/>
                    <a:pt x="3854910" y="4332788"/>
                  </a:cubicBezTo>
                  <a:cubicBezTo>
                    <a:pt x="3623059" y="4740054"/>
                    <a:pt x="3122498" y="4843320"/>
                    <a:pt x="2688254" y="4787952"/>
                  </a:cubicBezTo>
                  <a:cubicBezTo>
                    <a:pt x="2294643" y="4736465"/>
                    <a:pt x="1974872" y="4582237"/>
                    <a:pt x="1684514" y="4311220"/>
                  </a:cubicBezTo>
                  <a:cubicBezTo>
                    <a:pt x="1603367" y="4234878"/>
                    <a:pt x="1523557" y="4120438"/>
                    <a:pt x="1420765" y="4075809"/>
                  </a:cubicBezTo>
                  <a:cubicBezTo>
                    <a:pt x="1295130" y="4020980"/>
                    <a:pt x="1178162" y="4094436"/>
                    <a:pt x="1063776" y="4143766"/>
                  </a:cubicBezTo>
                  <a:cubicBezTo>
                    <a:pt x="413045" y="4424571"/>
                    <a:pt x="287667" y="3494710"/>
                    <a:pt x="358260" y="3069383"/>
                  </a:cubicBezTo>
                  <a:cubicBezTo>
                    <a:pt x="410886" y="2750704"/>
                    <a:pt x="385994" y="2459831"/>
                    <a:pt x="262059" y="2158624"/>
                  </a:cubicBezTo>
                  <a:cubicBezTo>
                    <a:pt x="158374" y="1898092"/>
                    <a:pt x="-11338" y="1629826"/>
                    <a:pt x="597" y="1340286"/>
                  </a:cubicBezTo>
                  <a:cubicBezTo>
                    <a:pt x="11178" y="1099004"/>
                    <a:pt x="124627" y="859172"/>
                    <a:pt x="349607" y="750344"/>
                  </a:cubicBezTo>
                  <a:cubicBezTo>
                    <a:pt x="538999" y="657965"/>
                    <a:pt x="743435" y="677372"/>
                    <a:pt x="922328" y="779284"/>
                  </a:cubicBezTo>
                  <a:cubicBezTo>
                    <a:pt x="1020022" y="834065"/>
                    <a:pt x="1120243" y="896470"/>
                    <a:pt x="1232001" y="897935"/>
                  </a:cubicBezTo>
                  <a:cubicBezTo>
                    <a:pt x="1499964" y="902212"/>
                    <a:pt x="1627474" y="610335"/>
                    <a:pt x="1739575" y="414950"/>
                  </a:cubicBezTo>
                  <a:cubicBezTo>
                    <a:pt x="1852948" y="218297"/>
                    <a:pt x="1989155" y="36925"/>
                    <a:pt x="2230510" y="5596"/>
                  </a:cubicBezTo>
                  <a:close/>
                </a:path>
              </a:pathLst>
            </a:custGeom>
            <a:blipFill>
              <a:blip r:embed="rId3"/>
              <a:stretch>
                <a:fillRect l="-1515" t="0" r="-122711" b="-1415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935118"/>
            <a:ext cx="9291942" cy="982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6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Project Description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229090"/>
            <a:ext cx="9291942" cy="375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374"/>
              </a:lnSpc>
              <a:buFont typeface="Arial"/>
              <a:buChar char="•"/>
            </a:pPr>
            <a:r>
              <a:rPr lang="en-US" sz="2499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Dataset - "IMDB Movie Reviews Dataset" that contain reviews text and a label of negative / positive review.</a:t>
            </a:r>
          </a:p>
          <a:p>
            <a:pPr algn="l">
              <a:lnSpc>
                <a:spcPts val="3374"/>
              </a:lnSpc>
            </a:pPr>
            <a:r>
              <a:rPr lang="en-US" sz="2499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 marL="539749" indent="-269875" lvl="1">
              <a:lnSpc>
                <a:spcPts val="3374"/>
              </a:lnSpc>
              <a:buFont typeface="Arial"/>
              <a:buChar char="•"/>
            </a:pPr>
            <a:r>
              <a:rPr lang="en-US" sz="2499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Goal of The project: build a model that classifies whether a given movie review is positive or negative.</a:t>
            </a:r>
          </a:p>
          <a:p>
            <a:pPr algn="l">
              <a:lnSpc>
                <a:spcPts val="3374"/>
              </a:lnSpc>
            </a:pPr>
          </a:p>
          <a:p>
            <a:pPr algn="l" marL="539749" indent="-269875" lvl="1">
              <a:lnSpc>
                <a:spcPts val="3374"/>
              </a:lnSpc>
              <a:buFont typeface="Arial"/>
              <a:buChar char="•"/>
            </a:pPr>
            <a:r>
              <a:rPr lang="en-US" sz="2499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 split the data 80% for train and 20% test.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606999"/>
            <a:ext cx="7557302" cy="7382681"/>
            <a:chOff x="-41910" y="-111760"/>
            <a:chExt cx="5331460" cy="52082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2812" y="111442"/>
              <a:ext cx="5255697" cy="5095567"/>
            </a:xfrm>
            <a:custGeom>
              <a:avLst/>
              <a:gdLst/>
              <a:ahLst/>
              <a:cxnLst/>
              <a:rect r="r" b="b" t="t" l="l"/>
              <a:pathLst>
                <a:path h="5095567" w="5255697">
                  <a:moveTo>
                    <a:pt x="5249278" y="2490788"/>
                  </a:moveTo>
                  <a:cubicBezTo>
                    <a:pt x="5184508" y="2974658"/>
                    <a:pt x="4726038" y="2912428"/>
                    <a:pt x="4536808" y="3269298"/>
                  </a:cubicBezTo>
                  <a:cubicBezTo>
                    <a:pt x="4458068" y="3419158"/>
                    <a:pt x="4526648" y="3607118"/>
                    <a:pt x="4474578" y="3764598"/>
                  </a:cubicBezTo>
                  <a:cubicBezTo>
                    <a:pt x="4393298" y="4007168"/>
                    <a:pt x="4167238" y="4163378"/>
                    <a:pt x="3934828" y="4249738"/>
                  </a:cubicBezTo>
                  <a:cubicBezTo>
                    <a:pt x="3550018" y="4391978"/>
                    <a:pt x="3155048" y="4360228"/>
                    <a:pt x="2753728" y="4388168"/>
                  </a:cubicBezTo>
                  <a:cubicBezTo>
                    <a:pt x="2498458" y="4405948"/>
                    <a:pt x="2489568" y="4557078"/>
                    <a:pt x="2399398" y="4751388"/>
                  </a:cubicBezTo>
                  <a:cubicBezTo>
                    <a:pt x="2299068" y="4964748"/>
                    <a:pt x="2060308" y="5096828"/>
                    <a:pt x="1825358" y="5095558"/>
                  </a:cubicBezTo>
                  <a:cubicBezTo>
                    <a:pt x="1589138" y="5094288"/>
                    <a:pt x="1363078" y="4971098"/>
                    <a:pt x="1210678" y="4790758"/>
                  </a:cubicBezTo>
                  <a:cubicBezTo>
                    <a:pt x="1032878" y="4582478"/>
                    <a:pt x="947788" y="4304348"/>
                    <a:pt x="753478" y="4111308"/>
                  </a:cubicBezTo>
                  <a:cubicBezTo>
                    <a:pt x="559168" y="3916998"/>
                    <a:pt x="272148" y="3824288"/>
                    <a:pt x="110858" y="3602038"/>
                  </a:cubicBezTo>
                  <a:cubicBezTo>
                    <a:pt x="-42812" y="3389948"/>
                    <a:pt x="-31382" y="3105468"/>
                    <a:pt x="112128" y="2889568"/>
                  </a:cubicBezTo>
                  <a:cubicBezTo>
                    <a:pt x="250558" y="2683828"/>
                    <a:pt x="489318" y="2660968"/>
                    <a:pt x="674738" y="2513648"/>
                  </a:cubicBezTo>
                  <a:cubicBezTo>
                    <a:pt x="789038" y="2423478"/>
                    <a:pt x="771258" y="2271078"/>
                    <a:pt x="861428" y="2159318"/>
                  </a:cubicBezTo>
                  <a:cubicBezTo>
                    <a:pt x="993508" y="1996758"/>
                    <a:pt x="1175118" y="1887538"/>
                    <a:pt x="1369428" y="1818958"/>
                  </a:cubicBezTo>
                  <a:cubicBezTo>
                    <a:pt x="1551038" y="1754188"/>
                    <a:pt x="1750428" y="1752918"/>
                    <a:pt x="1871078" y="1578928"/>
                  </a:cubicBezTo>
                  <a:cubicBezTo>
                    <a:pt x="2037448" y="1340168"/>
                    <a:pt x="1892668" y="952818"/>
                    <a:pt x="1977758" y="670878"/>
                  </a:cubicBezTo>
                  <a:cubicBezTo>
                    <a:pt x="2060308" y="396558"/>
                    <a:pt x="2255888" y="195898"/>
                    <a:pt x="2542908" y="143828"/>
                  </a:cubicBezTo>
                  <a:cubicBezTo>
                    <a:pt x="2765158" y="104458"/>
                    <a:pt x="3035668" y="308928"/>
                    <a:pt x="3229978" y="178118"/>
                  </a:cubicBezTo>
                  <a:cubicBezTo>
                    <a:pt x="3543668" y="-32702"/>
                    <a:pt x="4141838" y="-111442"/>
                    <a:pt x="4379328" y="254318"/>
                  </a:cubicBezTo>
                  <a:cubicBezTo>
                    <a:pt x="4578718" y="560388"/>
                    <a:pt x="4372978" y="799148"/>
                    <a:pt x="4198988" y="1040448"/>
                  </a:cubicBezTo>
                  <a:cubicBezTo>
                    <a:pt x="4083418" y="1201738"/>
                    <a:pt x="3823068" y="1451928"/>
                    <a:pt x="4096118" y="1609408"/>
                  </a:cubicBezTo>
                  <a:cubicBezTo>
                    <a:pt x="4323448" y="1740218"/>
                    <a:pt x="4604118" y="1622108"/>
                    <a:pt x="4836528" y="1733868"/>
                  </a:cubicBezTo>
                  <a:cubicBezTo>
                    <a:pt x="5146408" y="1882458"/>
                    <a:pt x="5288648" y="2198688"/>
                    <a:pt x="5249278" y="2490788"/>
                  </a:cubicBezTo>
                  <a:close/>
                </a:path>
              </a:pathLst>
            </a:custGeom>
            <a:blipFill>
              <a:blip r:embed="rId3"/>
              <a:stretch>
                <a:fillRect l="-58664" t="0" r="-18824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9144000" y="3253221"/>
            <a:ext cx="7104647" cy="982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59"/>
              </a:lnSpc>
              <a:spcBef>
                <a:spcPct val="0"/>
              </a:spcBef>
            </a:pPr>
            <a:r>
              <a:rPr lang="en-US" sz="5999">
                <a:solidFill>
                  <a:srgbClr val="FFFFF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Dummy Model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4407419"/>
            <a:ext cx="7639050" cy="417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6" indent="-269873" lvl="1">
              <a:lnSpc>
                <a:spcPts val="3374"/>
              </a:lnSpc>
              <a:buFont typeface="Arial"/>
              <a:buChar char="•"/>
            </a:pPr>
            <a:r>
              <a:rPr lang="en-US" sz="2499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 the dummy model we build a model that completely ignores the content of the reviews and always predicts the majority class in the data</a:t>
            </a:r>
          </a:p>
          <a:p>
            <a:pPr algn="l">
              <a:lnSpc>
                <a:spcPts val="3374"/>
              </a:lnSpc>
            </a:pPr>
          </a:p>
          <a:p>
            <a:pPr algn="l" marL="539746" indent="-269873" lvl="1">
              <a:lnSpc>
                <a:spcPts val="3374"/>
              </a:lnSpc>
              <a:buFont typeface="Arial"/>
              <a:buChar char="•"/>
            </a:pPr>
            <a:r>
              <a:rPr lang="en-US" sz="2499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 implement we used the DummyClassifier from scikit-learn Library with strategy = most_frequent and of course train him on the train and test on the test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8127" y="8088784"/>
            <a:ext cx="3029018" cy="2968437"/>
          </a:xfrm>
          <a:custGeom>
            <a:avLst/>
            <a:gdLst/>
            <a:ahLst/>
            <a:cxnLst/>
            <a:rect r="r" b="b" t="t" l="l"/>
            <a:pathLst>
              <a:path h="2968437" w="3029018">
                <a:moveTo>
                  <a:pt x="0" y="0"/>
                </a:moveTo>
                <a:lnTo>
                  <a:pt x="3029018" y="0"/>
                </a:lnTo>
                <a:lnTo>
                  <a:pt x="3029018" y="2968438"/>
                </a:lnTo>
                <a:lnTo>
                  <a:pt x="0" y="29684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778556" y="6037147"/>
            <a:ext cx="2677377" cy="2477791"/>
          </a:xfrm>
          <a:custGeom>
            <a:avLst/>
            <a:gdLst/>
            <a:ahLst/>
            <a:cxnLst/>
            <a:rect r="r" b="b" t="t" l="l"/>
            <a:pathLst>
              <a:path h="2477791" w="2677377">
                <a:moveTo>
                  <a:pt x="2677377" y="0"/>
                </a:moveTo>
                <a:lnTo>
                  <a:pt x="0" y="0"/>
                </a:lnTo>
                <a:lnTo>
                  <a:pt x="0" y="2477791"/>
                </a:lnTo>
                <a:lnTo>
                  <a:pt x="2677377" y="2477791"/>
                </a:lnTo>
                <a:lnTo>
                  <a:pt x="267737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484690" y="-486778"/>
            <a:ext cx="3296198" cy="2696889"/>
          </a:xfrm>
          <a:custGeom>
            <a:avLst/>
            <a:gdLst/>
            <a:ahLst/>
            <a:cxnLst/>
            <a:rect r="r" b="b" t="t" l="l"/>
            <a:pathLst>
              <a:path h="2696889" w="3296198">
                <a:moveTo>
                  <a:pt x="0" y="0"/>
                </a:moveTo>
                <a:lnTo>
                  <a:pt x="3296198" y="0"/>
                </a:lnTo>
                <a:lnTo>
                  <a:pt x="3296198" y="2696889"/>
                </a:lnTo>
                <a:lnTo>
                  <a:pt x="0" y="26968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35496" y="2443351"/>
            <a:ext cx="2145391" cy="2700149"/>
          </a:xfrm>
          <a:custGeom>
            <a:avLst/>
            <a:gdLst/>
            <a:ahLst/>
            <a:cxnLst/>
            <a:rect r="r" b="b" t="t" l="l"/>
            <a:pathLst>
              <a:path h="2700149" w="2145391">
                <a:moveTo>
                  <a:pt x="0" y="0"/>
                </a:moveTo>
                <a:lnTo>
                  <a:pt x="2145392" y="0"/>
                </a:lnTo>
                <a:lnTo>
                  <a:pt x="2145392" y="2700149"/>
                </a:lnTo>
                <a:lnTo>
                  <a:pt x="0" y="27001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56067" y="8857710"/>
            <a:ext cx="1832400" cy="1815742"/>
          </a:xfrm>
          <a:custGeom>
            <a:avLst/>
            <a:gdLst/>
            <a:ahLst/>
            <a:cxnLst/>
            <a:rect r="r" b="b" t="t" l="l"/>
            <a:pathLst>
              <a:path h="1815742" w="1832400">
                <a:moveTo>
                  <a:pt x="0" y="0"/>
                </a:moveTo>
                <a:lnTo>
                  <a:pt x="1832400" y="0"/>
                </a:lnTo>
                <a:lnTo>
                  <a:pt x="1832400" y="1815742"/>
                </a:lnTo>
                <a:lnTo>
                  <a:pt x="0" y="181574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915465" y="3147964"/>
            <a:ext cx="10703387" cy="5128706"/>
          </a:xfrm>
          <a:custGeom>
            <a:avLst/>
            <a:gdLst/>
            <a:ahLst/>
            <a:cxnLst/>
            <a:rect r="r" b="b" t="t" l="l"/>
            <a:pathLst>
              <a:path h="5128706" w="10703387">
                <a:moveTo>
                  <a:pt x="0" y="0"/>
                </a:moveTo>
                <a:lnTo>
                  <a:pt x="10703387" y="0"/>
                </a:lnTo>
                <a:lnTo>
                  <a:pt x="10703387" y="5128706"/>
                </a:lnTo>
                <a:lnTo>
                  <a:pt x="0" y="512870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445311" y="499110"/>
            <a:ext cx="7397379" cy="982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6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Results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399992" y="1810061"/>
            <a:ext cx="9488016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374"/>
              </a:lnSpc>
              <a:buFont typeface="Arial"/>
              <a:buChar char="•"/>
            </a:pPr>
            <a:r>
              <a:rPr lang="en-US" sz="2499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dummy model got 50% accuracy as predicted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87651" y="1163414"/>
            <a:ext cx="7171649" cy="4265354"/>
          </a:xfrm>
          <a:custGeom>
            <a:avLst/>
            <a:gdLst/>
            <a:ahLst/>
            <a:cxnLst/>
            <a:rect r="r" b="b" t="t" l="l"/>
            <a:pathLst>
              <a:path h="4265354" w="7171649">
                <a:moveTo>
                  <a:pt x="0" y="0"/>
                </a:moveTo>
                <a:lnTo>
                  <a:pt x="7171649" y="0"/>
                </a:lnTo>
                <a:lnTo>
                  <a:pt x="7171649" y="4265354"/>
                </a:lnTo>
                <a:lnTo>
                  <a:pt x="0" y="42653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1444" t="-7091" r="-43196" b="-96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951692"/>
            <a:ext cx="8176319" cy="982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6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Rule Based Model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755639"/>
            <a:ext cx="13499938" cy="3011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8"/>
              </a:lnSpc>
            </a:pPr>
            <a:r>
              <a:rPr lang="en-US" sz="2584" spc="15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This time we created 2 lists of “positive” and “negative” words and with 2 counters we checked how many “positive” words and “negative” words we have and return answer based on the majority.</a:t>
            </a:r>
          </a:p>
          <a:p>
            <a:pPr algn="l">
              <a:lnSpc>
                <a:spcPts val="3488"/>
              </a:lnSpc>
            </a:pPr>
          </a:p>
          <a:p>
            <a:pPr algn="l" marL="0" indent="0" lvl="0">
              <a:lnSpc>
                <a:spcPts val="3488"/>
              </a:lnSpc>
              <a:spcBef>
                <a:spcPct val="0"/>
              </a:spcBef>
            </a:pPr>
            <a:r>
              <a:rPr lang="en-US" sz="2584" spc="15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 this model we tried 3 attempt of lists until we got satisfied results , of course we took lists of the same length for “positive” and “negative” words to make it equal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408" y="4942195"/>
            <a:ext cx="7955021" cy="4838820"/>
          </a:xfrm>
          <a:custGeom>
            <a:avLst/>
            <a:gdLst/>
            <a:ahLst/>
            <a:cxnLst/>
            <a:rect r="r" b="b" t="t" l="l"/>
            <a:pathLst>
              <a:path h="4838820" w="7955021">
                <a:moveTo>
                  <a:pt x="0" y="0"/>
                </a:moveTo>
                <a:lnTo>
                  <a:pt x="7955021" y="0"/>
                </a:lnTo>
                <a:lnTo>
                  <a:pt x="7955021" y="4838820"/>
                </a:lnTo>
                <a:lnTo>
                  <a:pt x="0" y="48388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45447" y="4942195"/>
            <a:ext cx="8142246" cy="4838820"/>
          </a:xfrm>
          <a:custGeom>
            <a:avLst/>
            <a:gdLst/>
            <a:ahLst/>
            <a:cxnLst/>
            <a:rect r="r" b="b" t="t" l="l"/>
            <a:pathLst>
              <a:path h="4838820" w="8142246">
                <a:moveTo>
                  <a:pt x="0" y="0"/>
                </a:moveTo>
                <a:lnTo>
                  <a:pt x="8142246" y="0"/>
                </a:lnTo>
                <a:lnTo>
                  <a:pt x="8142246" y="4838820"/>
                </a:lnTo>
                <a:lnTo>
                  <a:pt x="0" y="48388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562376" y="499110"/>
            <a:ext cx="11566143" cy="982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6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First &amp; second attempts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767726" y="1470315"/>
            <a:ext cx="1477494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99"/>
              </a:lnSpc>
              <a:spcBef>
                <a:spcPct val="0"/>
              </a:spcBef>
            </a:pPr>
            <a:r>
              <a:rPr lang="en-US" sz="3999" spc="2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First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0656" y="2089440"/>
            <a:ext cx="8336820" cy="2914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499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positive_words = [</a:t>
            </a:r>
            <a:r>
              <a:rPr lang="en-US" sz="2499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"good", "great", "best"</a:t>
            </a:r>
          </a:p>
          <a:p>
            <a:pPr algn="l">
              <a:lnSpc>
                <a:spcPts val="3374"/>
              </a:lnSpc>
            </a:pPr>
            <a:r>
              <a:rPr lang="en-US" sz="2499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"love", "l</a:t>
            </a:r>
            <a:r>
              <a:rPr lang="en-US" sz="2499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iked","perfect", "well", "nice”, “positive"]</a:t>
            </a:r>
          </a:p>
          <a:p>
            <a:pPr algn="l">
              <a:lnSpc>
                <a:spcPts val="3374"/>
              </a:lnSpc>
            </a:pPr>
            <a:r>
              <a:rPr lang="en-US" sz="2499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negative_words = ["negative", "bad", "worst", </a:t>
            </a:r>
          </a:p>
          <a:p>
            <a:pPr algn="l">
              <a:lnSpc>
                <a:spcPts val="3374"/>
              </a:lnSpc>
            </a:pPr>
            <a:r>
              <a:rPr lang="en-US" sz="2499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"boring","awful", "waste","hard”, “hate"]</a:t>
            </a:r>
          </a:p>
          <a:p>
            <a:pPr algn="l">
              <a:lnSpc>
                <a:spcPts val="3374"/>
              </a:lnSpc>
            </a:pPr>
          </a:p>
          <a:p>
            <a:pPr algn="l" marL="0" indent="0" lvl="0">
              <a:lnSpc>
                <a:spcPts val="3374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2455365" y="1470315"/>
            <a:ext cx="2334746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99"/>
              </a:lnSpc>
              <a:spcBef>
                <a:spcPct val="0"/>
              </a:spcBef>
            </a:pPr>
            <a:r>
              <a:rPr lang="en-US" sz="3999" spc="2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Second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57476" y="2079915"/>
            <a:ext cx="9330524" cy="2555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3"/>
              </a:lnSpc>
            </a:pPr>
            <a:r>
              <a:rPr lang="en-US" sz="2550" spc="1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positive_words = [</a:t>
            </a:r>
            <a:r>
              <a:rPr lang="en-US" sz="2550" spc="1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"good", "great", "best", "love", "l</a:t>
            </a:r>
            <a:r>
              <a:rPr lang="en-US" sz="2550" spc="1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iked", "perfect", "well", "nice", "positive", "wonderful", "excellent", "amazing", "enjoyed"]</a:t>
            </a:r>
          </a:p>
          <a:p>
            <a:pPr algn="l">
              <a:lnSpc>
                <a:spcPts val="3443"/>
              </a:lnSpc>
            </a:pPr>
            <a:r>
              <a:rPr lang="en-US" sz="2550" spc="15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negative_words = ["negative", "bad", "worst", "boring", "awful", "waste" ,"hard" ,"hate", "pointless" ,"terrible", "annoying", "poor", "disappointing"]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36473" y="3871724"/>
            <a:ext cx="10703387" cy="5094401"/>
          </a:xfrm>
          <a:custGeom>
            <a:avLst/>
            <a:gdLst/>
            <a:ahLst/>
            <a:cxnLst/>
            <a:rect r="r" b="b" t="t" l="l"/>
            <a:pathLst>
              <a:path h="5094401" w="10703387">
                <a:moveTo>
                  <a:pt x="0" y="0"/>
                </a:moveTo>
                <a:lnTo>
                  <a:pt x="10703387" y="0"/>
                </a:lnTo>
                <a:lnTo>
                  <a:pt x="10703387" y="5094401"/>
                </a:lnTo>
                <a:lnTo>
                  <a:pt x="0" y="50944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83695" y="962025"/>
            <a:ext cx="8320610" cy="82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5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Third Attempt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00271" y="1936130"/>
            <a:ext cx="13375792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74"/>
              </a:lnSpc>
              <a:spcBef>
                <a:spcPct val="0"/>
              </a:spcBef>
            </a:pPr>
            <a:r>
              <a:rPr lang="en-US" sz="2499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 this final attempt we removed all the inculclusive words from the second attempt list and got better results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961092"/>
            <a:ext cx="8176319" cy="1973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6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Logistic regression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114925"/>
            <a:ext cx="15979697" cy="249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374"/>
              </a:lnSpc>
              <a:buFont typeface="Arial"/>
              <a:buChar char="•"/>
            </a:pPr>
            <a:r>
              <a:rPr lang="en-US" sz="2499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init: We first of all used bag of words because the model can receive only numerical feature. To save memory and time we set a limit of 20,000 words in the vocabulary (we took only the most populars)</a:t>
            </a:r>
          </a:p>
          <a:p>
            <a:pPr algn="l" marL="539749" indent="-269875" lvl="1">
              <a:lnSpc>
                <a:spcPts val="3374"/>
              </a:lnSpc>
              <a:buFont typeface="Arial"/>
              <a:buChar char="•"/>
            </a:pPr>
            <a:r>
              <a:rPr lang="en-US" sz="2499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presentation: we presented each sample as numerical vector each number tell how many time each word appears in the sentence.</a:t>
            </a:r>
          </a:p>
          <a:p>
            <a:pPr algn="l" marL="539749" indent="-269875" lvl="1">
              <a:lnSpc>
                <a:spcPts val="3374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model: we used logistic regression and converted the labels to 1,0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7755" y="2512064"/>
            <a:ext cx="6954270" cy="6746236"/>
          </a:xfrm>
          <a:custGeom>
            <a:avLst/>
            <a:gdLst/>
            <a:ahLst/>
            <a:cxnLst/>
            <a:rect r="r" b="b" t="t" l="l"/>
            <a:pathLst>
              <a:path h="6746236" w="6954270">
                <a:moveTo>
                  <a:pt x="0" y="0"/>
                </a:moveTo>
                <a:lnTo>
                  <a:pt x="6954270" y="0"/>
                </a:lnTo>
                <a:lnTo>
                  <a:pt x="6954270" y="6746236"/>
                </a:lnTo>
                <a:lnTo>
                  <a:pt x="0" y="67462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854100" y="2513303"/>
            <a:ext cx="6968341" cy="6744997"/>
          </a:xfrm>
          <a:custGeom>
            <a:avLst/>
            <a:gdLst/>
            <a:ahLst/>
            <a:cxnLst/>
            <a:rect r="r" b="b" t="t" l="l"/>
            <a:pathLst>
              <a:path h="6744997" w="6968341">
                <a:moveTo>
                  <a:pt x="0" y="0"/>
                </a:moveTo>
                <a:lnTo>
                  <a:pt x="6968342" y="0"/>
                </a:lnTo>
                <a:lnTo>
                  <a:pt x="6968342" y="6744997"/>
                </a:lnTo>
                <a:lnTo>
                  <a:pt x="0" y="67449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87184" y="45720"/>
            <a:ext cx="11566143" cy="982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6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First &amp; second attempts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58020" y="981075"/>
            <a:ext cx="1477494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99"/>
              </a:lnSpc>
              <a:spcBef>
                <a:spcPct val="0"/>
              </a:spcBef>
            </a:pPr>
            <a:r>
              <a:rPr lang="en-US" sz="3999" spc="2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First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54992" y="1692914"/>
            <a:ext cx="4196917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499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Learning rate = 0.001</a:t>
            </a:r>
          </a:p>
          <a:p>
            <a:pPr algn="l" marL="0" indent="0" lvl="0">
              <a:lnSpc>
                <a:spcPts val="3374"/>
              </a:lnSpc>
              <a:spcBef>
                <a:spcPct val="0"/>
              </a:spcBef>
            </a:pPr>
            <a:r>
              <a:rPr lang="en-US" sz="2499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num of epochs = 2000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161373" y="981075"/>
            <a:ext cx="2334746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99"/>
              </a:lnSpc>
              <a:spcBef>
                <a:spcPct val="0"/>
              </a:spcBef>
            </a:pPr>
            <a:r>
              <a:rPr lang="en-US" sz="3999" spc="2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Second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74251" y="1647176"/>
            <a:ext cx="4426912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499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Learning rate = 0.001</a:t>
            </a:r>
          </a:p>
          <a:p>
            <a:pPr algn="l" marL="0" indent="0" lvl="0">
              <a:lnSpc>
                <a:spcPts val="3374"/>
              </a:lnSpc>
              <a:spcBef>
                <a:spcPct val="0"/>
              </a:spcBef>
            </a:pPr>
            <a:r>
              <a:rPr lang="en-US" sz="2499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num of epochs = 20000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8504" y="9229725"/>
            <a:ext cx="8336820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74"/>
              </a:lnSpc>
              <a:spcBef>
                <a:spcPct val="0"/>
              </a:spcBef>
            </a:pPr>
            <a:r>
              <a:rPr lang="en-US" sz="2499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 can see with those parameters the model worser than the previous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70255" y="9229725"/>
            <a:ext cx="8336820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74"/>
              </a:lnSpc>
              <a:spcBef>
                <a:spcPct val="0"/>
              </a:spcBef>
            </a:pPr>
            <a:r>
              <a:rPr lang="en-US" sz="2499" spc="1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huge upgrade but still not enough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DAG9rFLsFec</dc:identifier>
  <dcterms:modified xsi:type="dcterms:W3CDTF">2011-08-01T06:04:30Z</dcterms:modified>
  <cp:revision>1</cp:revision>
  <dc:title>The Art of Learning</dc:title>
</cp:coreProperties>
</file>